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x="18288000" cy="10287000"/>
  <p:notesSz cx="6858000" cy="9144000"/>
  <p:embeddedFontLst>
    <p:embeddedFont>
      <p:font typeface="Myriad Pro" charset="1" panose="020B0703030403020204"/>
      <p:regular r:id="rId26"/>
    </p:embeddedFont>
    <p:embeddedFont>
      <p:font typeface="Canva Sans Bold" charset="1" panose="020B0803030501040103"/>
      <p:regular r:id="rId27"/>
    </p:embeddedFont>
    <p:embeddedFont>
      <p:font typeface="Canva Sans Bold Italics" charset="1" panose="020B0803030501040103"/>
      <p:regular r:id="rId28"/>
    </p:embeddedFont>
    <p:embeddedFont>
      <p:font typeface="Canva Sans" charset="1" panose="020B0503030501040103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14.png" Type="http://schemas.openxmlformats.org/officeDocument/2006/relationships/image"/><Relationship Id="rId4" Target="../media/image15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5.jpeg" Type="http://schemas.openxmlformats.org/officeDocument/2006/relationships/image"/><Relationship Id="rId6" Target="../media/image16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5.jpe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5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7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8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1" r="0" b="-81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21761" y="863661"/>
            <a:ext cx="15844479" cy="8559677"/>
            <a:chOff x="0" y="0"/>
            <a:chExt cx="21125971" cy="11412903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14663877" y="7602062"/>
              <a:ext cx="6462095" cy="8509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5040"/>
                </a:lnSpc>
                <a:spcBef>
                  <a:spcPct val="0"/>
                </a:spcBef>
              </a:pPr>
              <a:r>
                <a:rPr lang="en-US" sz="4200">
                  <a:solidFill>
                    <a:srgbClr val="000000"/>
                  </a:solidFill>
                  <a:latin typeface="Canva Sans Bold"/>
                </a:rPr>
                <a:t>Verasphere, small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14663877" y="8726853"/>
              <a:ext cx="6199448" cy="26860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000000"/>
                  </a:solidFill>
                  <a:latin typeface="Canva Sans Bold"/>
                </a:rPr>
                <a:t>Artist: Lance Jackson</a:t>
              </a:r>
            </a:p>
            <a:p>
              <a:pPr algn="l">
                <a:lnSpc>
                  <a:spcPts val="3919"/>
                </a:lnSpc>
              </a:pPr>
              <a:r>
                <a:rPr lang="en-US" sz="2799">
                  <a:solidFill>
                    <a:srgbClr val="000000"/>
                  </a:solidFill>
                  <a:latin typeface="Canva Sans Bold"/>
                </a:rPr>
                <a:t>Lamorinda Arts Council</a:t>
              </a:r>
            </a:p>
            <a:p>
              <a:pPr algn="l">
                <a:lnSpc>
                  <a:spcPts val="3919"/>
                </a:lnSpc>
              </a:pPr>
              <a:r>
                <a:rPr lang="en-US" sz="2799">
                  <a:solidFill>
                    <a:srgbClr val="000000"/>
                  </a:solidFill>
                  <a:latin typeface="Canva Sans Bold"/>
                </a:rPr>
                <a:t>Acrylic on Canvas</a:t>
              </a:r>
            </a:p>
            <a:p>
              <a:pPr algn="l">
                <a:lnSpc>
                  <a:spcPts val="3919"/>
                </a:lnSpc>
              </a:pPr>
            </a:p>
          </p:txBody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4158353" cy="11412903"/>
            </a:xfrm>
            <a:custGeom>
              <a:avLst/>
              <a:gdLst/>
              <a:ahLst/>
              <a:cxnLst/>
              <a:rect r="r" b="b" t="t" l="l"/>
              <a:pathLst>
                <a:path h="11412903" w="14158353">
                  <a:moveTo>
                    <a:pt x="0" y="0"/>
                  </a:moveTo>
                  <a:lnTo>
                    <a:pt x="14158353" y="0"/>
                  </a:lnTo>
                  <a:lnTo>
                    <a:pt x="14158353" y="11412903"/>
                  </a:lnTo>
                  <a:lnTo>
                    <a:pt x="0" y="11412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914" r="0" b="-914"/>
              </a:stretch>
            </a:blipFill>
            <a:ln w="57150" cap="sq">
              <a:solidFill>
                <a:srgbClr val="000000"/>
              </a:solidFill>
              <a:prstDash val="solid"/>
              <a:miter/>
            </a:ln>
          </p:spPr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04815" y="383045"/>
            <a:ext cx="3067166" cy="2472411"/>
          </a:xfrm>
          <a:custGeom>
            <a:avLst/>
            <a:gdLst/>
            <a:ahLst/>
            <a:cxnLst/>
            <a:rect r="r" b="b" t="t" l="l"/>
            <a:pathLst>
              <a:path h="2472411" w="3067166">
                <a:moveTo>
                  <a:pt x="0" y="0"/>
                </a:moveTo>
                <a:lnTo>
                  <a:pt x="3067166" y="0"/>
                </a:lnTo>
                <a:lnTo>
                  <a:pt x="3067166" y="2472410"/>
                </a:lnTo>
                <a:lnTo>
                  <a:pt x="0" y="24724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14" r="0" b="-914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grpSp>
        <p:nvGrpSpPr>
          <p:cNvPr name="Group 3" id="3"/>
          <p:cNvGrpSpPr/>
          <p:nvPr/>
        </p:nvGrpSpPr>
        <p:grpSpPr>
          <a:xfrm rot="0">
            <a:off x="5916342" y="785812"/>
            <a:ext cx="6455316" cy="1666876"/>
            <a:chOff x="0" y="0"/>
            <a:chExt cx="8607088" cy="2222501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594105" y="0"/>
              <a:ext cx="7418877" cy="8509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040"/>
                </a:lnSpc>
                <a:spcBef>
                  <a:spcPct val="0"/>
                </a:spcBef>
              </a:pPr>
              <a:r>
                <a:rPr lang="en-US" sz="4200">
                  <a:solidFill>
                    <a:srgbClr val="000000"/>
                  </a:solidFill>
                  <a:latin typeface="Canva Sans Bold"/>
                </a:rPr>
                <a:t>VeraSphere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857250"/>
              <a:ext cx="8607088" cy="136525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>
                  <a:solidFill>
                    <a:srgbClr val="000000"/>
                  </a:solidFill>
                  <a:latin typeface="Canva Sans Bold"/>
                </a:rPr>
                <a:t>Author: Bill Carmel</a:t>
              </a:r>
            </a:p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000000"/>
                  </a:solidFill>
                  <a:latin typeface="Canva Sans Bold"/>
                </a:rPr>
                <a:t>Lamorinda Arts Council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7148274" y="9124950"/>
            <a:ext cx="222052" cy="605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00000"/>
                </a:solidFill>
                <a:latin typeface="Myriad Pro"/>
              </a:rPr>
              <a:t>1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706947" y="3114290"/>
            <a:ext cx="14874105" cy="6144010"/>
          </a:xfrm>
          <a:custGeom>
            <a:avLst/>
            <a:gdLst/>
            <a:ahLst/>
            <a:cxnLst/>
            <a:rect r="r" b="b" t="t" l="l"/>
            <a:pathLst>
              <a:path h="6144010" w="14874105">
                <a:moveTo>
                  <a:pt x="0" y="0"/>
                </a:moveTo>
                <a:lnTo>
                  <a:pt x="14874106" y="0"/>
                </a:lnTo>
                <a:lnTo>
                  <a:pt x="14874106" y="6144010"/>
                </a:lnTo>
                <a:lnTo>
                  <a:pt x="0" y="61440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237" t="-18343" r="-5790" b="-190434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04815" y="383045"/>
            <a:ext cx="3067166" cy="2472411"/>
          </a:xfrm>
          <a:custGeom>
            <a:avLst/>
            <a:gdLst/>
            <a:ahLst/>
            <a:cxnLst/>
            <a:rect r="r" b="b" t="t" l="l"/>
            <a:pathLst>
              <a:path h="2472411" w="3067166">
                <a:moveTo>
                  <a:pt x="0" y="0"/>
                </a:moveTo>
                <a:lnTo>
                  <a:pt x="3067166" y="0"/>
                </a:lnTo>
                <a:lnTo>
                  <a:pt x="3067166" y="2472410"/>
                </a:lnTo>
                <a:lnTo>
                  <a:pt x="0" y="24724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14" r="0" b="-914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grpSp>
        <p:nvGrpSpPr>
          <p:cNvPr name="Group 3" id="3"/>
          <p:cNvGrpSpPr/>
          <p:nvPr/>
        </p:nvGrpSpPr>
        <p:grpSpPr>
          <a:xfrm rot="0">
            <a:off x="5916342" y="785812"/>
            <a:ext cx="6455316" cy="1666876"/>
            <a:chOff x="0" y="0"/>
            <a:chExt cx="8607088" cy="2222501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594105" y="0"/>
              <a:ext cx="7418877" cy="8509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040"/>
                </a:lnSpc>
                <a:spcBef>
                  <a:spcPct val="0"/>
                </a:spcBef>
              </a:pPr>
              <a:r>
                <a:rPr lang="en-US" sz="4200">
                  <a:solidFill>
                    <a:srgbClr val="000000"/>
                  </a:solidFill>
                  <a:latin typeface="Canva Sans Bold"/>
                </a:rPr>
                <a:t>VeraSphere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857250"/>
              <a:ext cx="8607088" cy="136525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>
                  <a:solidFill>
                    <a:srgbClr val="000000"/>
                  </a:solidFill>
                  <a:latin typeface="Canva Sans Bold"/>
                </a:rPr>
                <a:t>Author: Bill Carmel</a:t>
              </a:r>
            </a:p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000000"/>
                  </a:solidFill>
                  <a:latin typeface="Canva Sans Bold"/>
                </a:rPr>
                <a:t>Lamorinda Arts Council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7148274" y="9124950"/>
            <a:ext cx="222052" cy="605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00000"/>
                </a:solidFill>
                <a:latin typeface="Myriad Pro"/>
              </a:rPr>
              <a:t>2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2042088" y="2951161"/>
            <a:ext cx="14203824" cy="6779579"/>
          </a:xfrm>
          <a:custGeom>
            <a:avLst/>
            <a:gdLst/>
            <a:ahLst/>
            <a:cxnLst/>
            <a:rect r="r" b="b" t="t" l="l"/>
            <a:pathLst>
              <a:path h="6779579" w="14203824">
                <a:moveTo>
                  <a:pt x="0" y="0"/>
                </a:moveTo>
                <a:lnTo>
                  <a:pt x="14203824" y="0"/>
                </a:lnTo>
                <a:lnTo>
                  <a:pt x="14203824" y="6779579"/>
                </a:lnTo>
                <a:lnTo>
                  <a:pt x="0" y="67795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237" t="-102415" r="-5790" b="-64804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04815" y="383045"/>
            <a:ext cx="3067166" cy="2472411"/>
          </a:xfrm>
          <a:custGeom>
            <a:avLst/>
            <a:gdLst/>
            <a:ahLst/>
            <a:cxnLst/>
            <a:rect r="r" b="b" t="t" l="l"/>
            <a:pathLst>
              <a:path h="2472411" w="3067166">
                <a:moveTo>
                  <a:pt x="0" y="0"/>
                </a:moveTo>
                <a:lnTo>
                  <a:pt x="3067166" y="0"/>
                </a:lnTo>
                <a:lnTo>
                  <a:pt x="3067166" y="2472410"/>
                </a:lnTo>
                <a:lnTo>
                  <a:pt x="0" y="24724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14" r="0" b="-914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grpSp>
        <p:nvGrpSpPr>
          <p:cNvPr name="Group 3" id="3"/>
          <p:cNvGrpSpPr/>
          <p:nvPr/>
        </p:nvGrpSpPr>
        <p:grpSpPr>
          <a:xfrm rot="0">
            <a:off x="5916342" y="785812"/>
            <a:ext cx="6455316" cy="1666876"/>
            <a:chOff x="0" y="0"/>
            <a:chExt cx="8607088" cy="2222501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594105" y="0"/>
              <a:ext cx="7418877" cy="8509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040"/>
                </a:lnSpc>
                <a:spcBef>
                  <a:spcPct val="0"/>
                </a:spcBef>
              </a:pPr>
              <a:r>
                <a:rPr lang="en-US" sz="4200">
                  <a:solidFill>
                    <a:srgbClr val="000000"/>
                  </a:solidFill>
                  <a:latin typeface="Canva Sans Bold"/>
                </a:rPr>
                <a:t>VeraSphere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857250"/>
              <a:ext cx="8607088" cy="136525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>
                  <a:solidFill>
                    <a:srgbClr val="000000"/>
                  </a:solidFill>
                  <a:latin typeface="Canva Sans Bold"/>
                </a:rPr>
                <a:t>Author: Bill Carmel</a:t>
              </a:r>
            </a:p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000000"/>
                  </a:solidFill>
                  <a:latin typeface="Canva Sans Bold"/>
                </a:rPr>
                <a:t>Lamorinda Arts Council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7148274" y="9124950"/>
            <a:ext cx="222052" cy="605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00000"/>
                </a:solidFill>
                <a:latin typeface="Myriad Pro"/>
              </a:rPr>
              <a:t>3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941832" y="3850983"/>
            <a:ext cx="14404336" cy="3248721"/>
          </a:xfrm>
          <a:custGeom>
            <a:avLst/>
            <a:gdLst/>
            <a:ahLst/>
            <a:cxnLst/>
            <a:rect r="r" b="b" t="t" l="l"/>
            <a:pathLst>
              <a:path h="3248721" w="14404336">
                <a:moveTo>
                  <a:pt x="0" y="0"/>
                </a:moveTo>
                <a:lnTo>
                  <a:pt x="14404336" y="0"/>
                </a:lnTo>
                <a:lnTo>
                  <a:pt x="14404336" y="3248720"/>
                </a:lnTo>
                <a:lnTo>
                  <a:pt x="0" y="32487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237" t="-431249" r="-5790" b="-34271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642973" y="9586607"/>
            <a:ext cx="3002054" cy="700393"/>
          </a:xfrm>
          <a:custGeom>
            <a:avLst/>
            <a:gdLst/>
            <a:ahLst/>
            <a:cxnLst/>
            <a:rect r="r" b="b" t="t" l="l"/>
            <a:pathLst>
              <a:path h="700393" w="3002054">
                <a:moveTo>
                  <a:pt x="0" y="0"/>
                </a:moveTo>
                <a:lnTo>
                  <a:pt x="3002054" y="0"/>
                </a:lnTo>
                <a:lnTo>
                  <a:pt x="3002054" y="700393"/>
                </a:lnTo>
                <a:lnTo>
                  <a:pt x="0" y="7003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882" t="-2214406" r="-353698" b="-30164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52725" y="1196426"/>
            <a:ext cx="11316153" cy="7894148"/>
          </a:xfrm>
          <a:custGeom>
            <a:avLst/>
            <a:gdLst/>
            <a:ahLst/>
            <a:cxnLst/>
            <a:rect r="r" b="b" t="t" l="l"/>
            <a:pathLst>
              <a:path h="7894148" w="11316153">
                <a:moveTo>
                  <a:pt x="0" y="0"/>
                </a:moveTo>
                <a:lnTo>
                  <a:pt x="11316152" y="0"/>
                </a:lnTo>
                <a:lnTo>
                  <a:pt x="11316152" y="7894148"/>
                </a:lnTo>
                <a:lnTo>
                  <a:pt x="0" y="78941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  <a:ln w="57150" cap="sq">
            <a:solidFill>
              <a:srgbClr val="000000"/>
            </a:solidFill>
            <a:prstDash val="solid"/>
            <a:miter/>
          </a:ln>
        </p:spPr>
      </p:sp>
      <p:sp>
        <p:nvSpPr>
          <p:cNvPr name="TextBox 3" id="3"/>
          <p:cNvSpPr txBox="true"/>
          <p:nvPr/>
        </p:nvSpPr>
        <p:spPr>
          <a:xfrm rot="0">
            <a:off x="12114213" y="6322696"/>
            <a:ext cx="3952265" cy="638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39"/>
              </a:lnSpc>
              <a:spcBef>
                <a:spcPct val="0"/>
              </a:spcBef>
            </a:pPr>
            <a:r>
              <a:rPr lang="en-US" sz="4199">
                <a:solidFill>
                  <a:srgbClr val="000000"/>
                </a:solidFill>
                <a:latin typeface="Canva Sans Bold"/>
              </a:rPr>
              <a:t>Sushi Dream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2114213" y="7061749"/>
            <a:ext cx="5765892" cy="2028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Canva Sans Bold"/>
              </a:rPr>
              <a:t>Artist: Helen Chu-Hirschberg</a:t>
            </a:r>
          </a:p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nva Sans Bold"/>
              </a:rPr>
              <a:t>Lamorinda Arts Alliance</a:t>
            </a:r>
          </a:p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nva Sans Bold"/>
              </a:rPr>
              <a:t>Watercolor</a:t>
            </a:r>
          </a:p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nva Sans Bold"/>
              </a:rPr>
              <a:t>20" x 24", framed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06947" y="641879"/>
            <a:ext cx="3304196" cy="2472411"/>
          </a:xfrm>
          <a:custGeom>
            <a:avLst/>
            <a:gdLst/>
            <a:ahLst/>
            <a:cxnLst/>
            <a:rect r="r" b="b" t="t" l="l"/>
            <a:pathLst>
              <a:path h="2472411" w="3304196">
                <a:moveTo>
                  <a:pt x="0" y="0"/>
                </a:moveTo>
                <a:lnTo>
                  <a:pt x="3304197" y="0"/>
                </a:lnTo>
                <a:lnTo>
                  <a:pt x="3304197" y="2472411"/>
                </a:lnTo>
                <a:lnTo>
                  <a:pt x="0" y="24724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" t="0" r="-721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916342" y="785812"/>
            <a:ext cx="6455316" cy="1666876"/>
            <a:chOff x="0" y="0"/>
            <a:chExt cx="8607088" cy="2222501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594105" y="0"/>
              <a:ext cx="7418877" cy="8509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040"/>
                </a:lnSpc>
                <a:spcBef>
                  <a:spcPct val="0"/>
                </a:spcBef>
              </a:pPr>
              <a:r>
                <a:rPr lang="en-US" sz="4200">
                  <a:solidFill>
                    <a:srgbClr val="000000"/>
                  </a:solidFill>
                  <a:latin typeface="Canva Sans Bold"/>
                </a:rPr>
                <a:t>A Word of Warning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857250"/>
              <a:ext cx="8607088" cy="136525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>
                  <a:solidFill>
                    <a:srgbClr val="000000"/>
                  </a:solidFill>
                  <a:latin typeface="Canva Sans Bold"/>
                </a:rPr>
                <a:t>Author: Margie Witt</a:t>
              </a:r>
            </a:p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000000"/>
                  </a:solidFill>
                  <a:latin typeface="Canva Sans Bold"/>
                </a:rPr>
                <a:t>California Writers Club, Mt. Diablo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7148274" y="9124950"/>
            <a:ext cx="222052" cy="605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00000"/>
                </a:solidFill>
                <a:latin typeface="Myriad Pro"/>
              </a:rPr>
              <a:t>1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464088" y="3294552"/>
            <a:ext cx="15359825" cy="5886638"/>
          </a:xfrm>
          <a:custGeom>
            <a:avLst/>
            <a:gdLst/>
            <a:ahLst/>
            <a:cxnLst/>
            <a:rect r="r" b="b" t="t" l="l"/>
            <a:pathLst>
              <a:path h="5886638" w="15359825">
                <a:moveTo>
                  <a:pt x="0" y="0"/>
                </a:moveTo>
                <a:lnTo>
                  <a:pt x="15359824" y="0"/>
                </a:lnTo>
                <a:lnTo>
                  <a:pt x="15359824" y="5886638"/>
                </a:lnTo>
                <a:lnTo>
                  <a:pt x="0" y="58866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36" t="0" r="-2844" b="-212682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06947" y="641879"/>
            <a:ext cx="3304196" cy="2472411"/>
          </a:xfrm>
          <a:custGeom>
            <a:avLst/>
            <a:gdLst/>
            <a:ahLst/>
            <a:cxnLst/>
            <a:rect r="r" b="b" t="t" l="l"/>
            <a:pathLst>
              <a:path h="2472411" w="3304196">
                <a:moveTo>
                  <a:pt x="0" y="0"/>
                </a:moveTo>
                <a:lnTo>
                  <a:pt x="3304197" y="0"/>
                </a:lnTo>
                <a:lnTo>
                  <a:pt x="3304197" y="2472411"/>
                </a:lnTo>
                <a:lnTo>
                  <a:pt x="0" y="24724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" t="0" r="-721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916342" y="785812"/>
            <a:ext cx="6455316" cy="1666876"/>
            <a:chOff x="0" y="0"/>
            <a:chExt cx="8607088" cy="2222501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594105" y="0"/>
              <a:ext cx="7418877" cy="8509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040"/>
                </a:lnSpc>
                <a:spcBef>
                  <a:spcPct val="0"/>
                </a:spcBef>
              </a:pPr>
              <a:r>
                <a:rPr lang="en-US" sz="4200">
                  <a:solidFill>
                    <a:srgbClr val="000000"/>
                  </a:solidFill>
                  <a:latin typeface="Canva Sans Bold"/>
                </a:rPr>
                <a:t>A Word of Warning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857250"/>
              <a:ext cx="8607088" cy="136525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>
                  <a:solidFill>
                    <a:srgbClr val="000000"/>
                  </a:solidFill>
                  <a:latin typeface="Canva Sans Bold"/>
                </a:rPr>
                <a:t>Author: Margie Witt</a:t>
              </a:r>
            </a:p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000000"/>
                  </a:solidFill>
                  <a:latin typeface="Canva Sans Bold"/>
                </a:rPr>
                <a:t>California Writers Club, Mt. Diablo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7148274" y="9124950"/>
            <a:ext cx="222052" cy="605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00000"/>
                </a:solidFill>
                <a:latin typeface="Myriad Pro"/>
              </a:rPr>
              <a:t>2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464088" y="3341958"/>
            <a:ext cx="15359825" cy="5673311"/>
          </a:xfrm>
          <a:custGeom>
            <a:avLst/>
            <a:gdLst/>
            <a:ahLst/>
            <a:cxnLst/>
            <a:rect r="r" b="b" t="t" l="l"/>
            <a:pathLst>
              <a:path h="5673311" w="15359825">
                <a:moveTo>
                  <a:pt x="0" y="0"/>
                </a:moveTo>
                <a:lnTo>
                  <a:pt x="15359824" y="0"/>
                </a:lnTo>
                <a:lnTo>
                  <a:pt x="15359824" y="5673311"/>
                </a:lnTo>
                <a:lnTo>
                  <a:pt x="0" y="56733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36" t="-101107" r="-2844" b="-123332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06947" y="641879"/>
            <a:ext cx="3304196" cy="2472411"/>
          </a:xfrm>
          <a:custGeom>
            <a:avLst/>
            <a:gdLst/>
            <a:ahLst/>
            <a:cxnLst/>
            <a:rect r="r" b="b" t="t" l="l"/>
            <a:pathLst>
              <a:path h="2472411" w="3304196">
                <a:moveTo>
                  <a:pt x="0" y="0"/>
                </a:moveTo>
                <a:lnTo>
                  <a:pt x="3304197" y="0"/>
                </a:lnTo>
                <a:lnTo>
                  <a:pt x="3304197" y="2472411"/>
                </a:lnTo>
                <a:lnTo>
                  <a:pt x="0" y="24724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" t="0" r="-721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916342" y="785812"/>
            <a:ext cx="6455316" cy="1666876"/>
            <a:chOff x="0" y="0"/>
            <a:chExt cx="8607088" cy="2222501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594105" y="0"/>
              <a:ext cx="7418877" cy="8509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040"/>
                </a:lnSpc>
                <a:spcBef>
                  <a:spcPct val="0"/>
                </a:spcBef>
              </a:pPr>
              <a:r>
                <a:rPr lang="en-US" sz="4200">
                  <a:solidFill>
                    <a:srgbClr val="000000"/>
                  </a:solidFill>
                  <a:latin typeface="Canva Sans Bold"/>
                </a:rPr>
                <a:t>A Word of Warning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857250"/>
              <a:ext cx="8607088" cy="136525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>
                  <a:solidFill>
                    <a:srgbClr val="000000"/>
                  </a:solidFill>
                  <a:latin typeface="Canva Sans Bold"/>
                </a:rPr>
                <a:t>Author: Margie Witt</a:t>
              </a:r>
            </a:p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000000"/>
                  </a:solidFill>
                  <a:latin typeface="Canva Sans Bold"/>
                </a:rPr>
                <a:t>California Writers Club, Mt. Diablo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7148274" y="9124950"/>
            <a:ext cx="222052" cy="605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00000"/>
                </a:solidFill>
                <a:latin typeface="Myriad Pro"/>
              </a:rPr>
              <a:t>3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464088" y="3365661"/>
            <a:ext cx="15359825" cy="5412578"/>
          </a:xfrm>
          <a:custGeom>
            <a:avLst/>
            <a:gdLst/>
            <a:ahLst/>
            <a:cxnLst/>
            <a:rect r="r" b="b" t="t" l="l"/>
            <a:pathLst>
              <a:path h="5412578" w="15359825">
                <a:moveTo>
                  <a:pt x="0" y="0"/>
                </a:moveTo>
                <a:lnTo>
                  <a:pt x="15359824" y="0"/>
                </a:lnTo>
                <a:lnTo>
                  <a:pt x="15359824" y="5412578"/>
                </a:lnTo>
                <a:lnTo>
                  <a:pt x="0" y="54125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36" t="-208890" r="-2844" b="-31178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334499" y="9608817"/>
            <a:ext cx="5619002" cy="678183"/>
          </a:xfrm>
          <a:custGeom>
            <a:avLst/>
            <a:gdLst/>
            <a:ahLst/>
            <a:cxnLst/>
            <a:rect r="r" b="b" t="t" l="l"/>
            <a:pathLst>
              <a:path h="678183" w="5619002">
                <a:moveTo>
                  <a:pt x="0" y="0"/>
                </a:moveTo>
                <a:lnTo>
                  <a:pt x="5619002" y="0"/>
                </a:lnTo>
                <a:lnTo>
                  <a:pt x="5619002" y="678183"/>
                </a:lnTo>
                <a:lnTo>
                  <a:pt x="0" y="6781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061" t="-2180850" r="-140583" b="-41793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844" y="0"/>
            <a:ext cx="18258312" cy="10287000"/>
          </a:xfrm>
          <a:custGeom>
            <a:avLst/>
            <a:gdLst/>
            <a:ahLst/>
            <a:cxnLst/>
            <a:rect r="r" b="b" t="t" l="l"/>
            <a:pathLst>
              <a:path h="10287000" w="18258312">
                <a:moveTo>
                  <a:pt x="0" y="0"/>
                </a:moveTo>
                <a:lnTo>
                  <a:pt x="18258312" y="0"/>
                </a:lnTo>
                <a:lnTo>
                  <a:pt x="182583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0" t="-38870" r="0" b="-3887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001769" y="4254164"/>
            <a:ext cx="5743402" cy="3457397"/>
            <a:chOff x="0" y="0"/>
            <a:chExt cx="7657869" cy="460986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455648" y="3584384"/>
              <a:ext cx="6746573" cy="1025479"/>
            </a:xfrm>
            <a:custGeom>
              <a:avLst/>
              <a:gdLst/>
              <a:ahLst/>
              <a:cxnLst/>
              <a:rect r="r" b="b" t="t" l="l"/>
              <a:pathLst>
                <a:path h="1025479" w="6746573">
                  <a:moveTo>
                    <a:pt x="0" y="0"/>
                  </a:moveTo>
                  <a:lnTo>
                    <a:pt x="6746573" y="0"/>
                  </a:lnTo>
                  <a:lnTo>
                    <a:pt x="6746573" y="1025479"/>
                  </a:lnTo>
                  <a:lnTo>
                    <a:pt x="0" y="1025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726324" y="1030123"/>
              <a:ext cx="4205221" cy="2372498"/>
            </a:xfrm>
            <a:custGeom>
              <a:avLst/>
              <a:gdLst/>
              <a:ahLst/>
              <a:cxnLst/>
              <a:rect r="r" b="b" t="t" l="l"/>
              <a:pathLst>
                <a:path h="2372498" w="4205221">
                  <a:moveTo>
                    <a:pt x="0" y="0"/>
                  </a:moveTo>
                  <a:lnTo>
                    <a:pt x="4205221" y="0"/>
                  </a:lnTo>
                  <a:lnTo>
                    <a:pt x="4205221" y="2372498"/>
                  </a:lnTo>
                  <a:lnTo>
                    <a:pt x="0" y="23724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TextBox 6" id="6"/>
            <p:cNvSpPr txBox="true"/>
            <p:nvPr/>
          </p:nvSpPr>
          <p:spPr>
            <a:xfrm rot="0">
              <a:off x="0" y="-161925"/>
              <a:ext cx="7657869" cy="10102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880"/>
                </a:lnSpc>
              </a:pPr>
              <a:r>
                <a:rPr lang="en-US" sz="4200" u="sng">
                  <a:solidFill>
                    <a:srgbClr val="000000"/>
                  </a:solidFill>
                  <a:latin typeface="Myriad Pro"/>
                </a:rPr>
                <a:t>Community Partners</a:t>
              </a: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6344692" y="771525"/>
            <a:ext cx="5598616" cy="1228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Myriad Pro"/>
              </a:rPr>
              <a:t>Special Thanks!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2574626" y="4254164"/>
            <a:ext cx="5198232" cy="4103932"/>
            <a:chOff x="0" y="0"/>
            <a:chExt cx="6930976" cy="5471910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-161925"/>
              <a:ext cx="6930976" cy="10102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880"/>
                </a:lnSpc>
              </a:pPr>
              <a:r>
                <a:rPr lang="en-US" sz="4200" u="sng">
                  <a:solidFill>
                    <a:srgbClr val="000000"/>
                  </a:solidFill>
                  <a:latin typeface="Myriad Pro"/>
                </a:rPr>
                <a:t>Volunteers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277436" y="943624"/>
              <a:ext cx="6376105" cy="45282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63"/>
                </a:lnSpc>
              </a:pPr>
              <a:r>
                <a:rPr lang="en-US" sz="3259">
                  <a:solidFill>
                    <a:srgbClr val="000000"/>
                  </a:solidFill>
                  <a:latin typeface="Canva Sans Bold"/>
                </a:rPr>
                <a:t>Elana O’Loskey</a:t>
              </a:r>
            </a:p>
            <a:p>
              <a:pPr algn="ctr">
                <a:lnSpc>
                  <a:spcPts val="4563"/>
                </a:lnSpc>
              </a:pPr>
              <a:r>
                <a:rPr lang="en-US" sz="3259">
                  <a:solidFill>
                    <a:srgbClr val="000000"/>
                  </a:solidFill>
                  <a:latin typeface="Canva Sans Bold"/>
                </a:rPr>
                <a:t>Jingo Darlene Milo</a:t>
              </a:r>
            </a:p>
            <a:p>
              <a:pPr algn="ctr">
                <a:lnSpc>
                  <a:spcPts val="4563"/>
                </a:lnSpc>
              </a:pPr>
              <a:r>
                <a:rPr lang="en-US" sz="3259">
                  <a:solidFill>
                    <a:srgbClr val="000000"/>
                  </a:solidFill>
                  <a:latin typeface="Canva Sans Bold"/>
                </a:rPr>
                <a:t>Josephine Salbolboro</a:t>
              </a:r>
            </a:p>
            <a:p>
              <a:pPr algn="ctr">
                <a:lnSpc>
                  <a:spcPts val="4563"/>
                </a:lnSpc>
              </a:pPr>
              <a:r>
                <a:rPr lang="en-US" sz="3259">
                  <a:solidFill>
                    <a:srgbClr val="000000"/>
                  </a:solidFill>
                  <a:latin typeface="Canva Sans Bold"/>
                </a:rPr>
                <a:t>Kathy Molloy</a:t>
              </a:r>
            </a:p>
            <a:p>
              <a:pPr algn="ctr">
                <a:lnSpc>
                  <a:spcPts val="4563"/>
                </a:lnSpc>
              </a:pPr>
              <a:r>
                <a:rPr lang="en-US" sz="3259">
                  <a:solidFill>
                    <a:srgbClr val="000000"/>
                  </a:solidFill>
                  <a:latin typeface="Canva Sans Bold"/>
                </a:rPr>
                <a:t>Ramon Milo</a:t>
              </a:r>
            </a:p>
            <a:p>
              <a:pPr algn="ctr">
                <a:lnSpc>
                  <a:spcPts val="4563"/>
                </a:lnSpc>
              </a:pPr>
              <a:r>
                <a:rPr lang="en-US" sz="3259">
                  <a:solidFill>
                    <a:srgbClr val="000000"/>
                  </a:solidFill>
                  <a:latin typeface="Canva Sans Bold"/>
                </a:rPr>
                <a:t>Stanford Stewart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2622032" y="2375668"/>
            <a:ext cx="5103420" cy="1296428"/>
            <a:chOff x="0" y="0"/>
            <a:chExt cx="6804560" cy="1728570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0" y="-161925"/>
              <a:ext cx="6804560" cy="10102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880"/>
                </a:lnSpc>
              </a:pPr>
              <a:r>
                <a:rPr lang="en-US" sz="4200" u="sng">
                  <a:solidFill>
                    <a:srgbClr val="000000"/>
                  </a:solidFill>
                  <a:latin typeface="Myriad Pro"/>
                </a:rPr>
                <a:t>SMC, Art Intern LAC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948332" y="1010285"/>
              <a:ext cx="4546781" cy="7182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63"/>
                </a:lnSpc>
              </a:pPr>
              <a:r>
                <a:rPr lang="en-US" sz="3259">
                  <a:solidFill>
                    <a:srgbClr val="000000"/>
                  </a:solidFill>
                  <a:latin typeface="Canva Sans Bold"/>
                </a:rPr>
                <a:t>Skyla Loffland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0544829" y="2375668"/>
            <a:ext cx="4657281" cy="1236007"/>
            <a:chOff x="0" y="0"/>
            <a:chExt cx="6209708" cy="1648010"/>
          </a:xfrm>
        </p:grpSpPr>
        <p:sp>
          <p:nvSpPr>
            <p:cNvPr name="TextBox 15" id="15"/>
            <p:cNvSpPr txBox="true"/>
            <p:nvPr/>
          </p:nvSpPr>
          <p:spPr>
            <a:xfrm rot="0">
              <a:off x="0" y="-161925"/>
              <a:ext cx="6209708" cy="10102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880"/>
                </a:lnSpc>
              </a:pPr>
              <a:r>
                <a:rPr lang="en-US" sz="4200" u="sng">
                  <a:solidFill>
                    <a:srgbClr val="000000"/>
                  </a:solidFill>
                  <a:latin typeface="Myriad Pro"/>
                </a:rPr>
                <a:t>Audio Visual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432715" y="929725"/>
              <a:ext cx="5344279" cy="7182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63"/>
                </a:lnSpc>
              </a:pPr>
              <a:r>
                <a:rPr lang="en-US" sz="3259">
                  <a:solidFill>
                    <a:srgbClr val="000000"/>
                  </a:solidFill>
                  <a:latin typeface="Canva Sans Bold"/>
                </a:rPr>
                <a:t>Matthew Wakerling</a:t>
              </a: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4459017" y="8778240"/>
            <a:ext cx="9369966" cy="798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Myriad Pro"/>
              </a:rPr>
              <a:t>All Board Members of LAC, CWC &amp; LAA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161378" y="8225290"/>
            <a:ext cx="5965243" cy="1792658"/>
            <a:chOff x="0" y="0"/>
            <a:chExt cx="7953658" cy="239021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2588805" y="0"/>
              <a:ext cx="2361389" cy="2390211"/>
            </a:xfrm>
            <a:custGeom>
              <a:avLst/>
              <a:gdLst/>
              <a:ahLst/>
              <a:cxnLst/>
              <a:rect r="r" b="b" t="t" l="l"/>
              <a:pathLst>
                <a:path h="2390211" w="2361389">
                  <a:moveTo>
                    <a:pt x="0" y="0"/>
                  </a:moveTo>
                  <a:lnTo>
                    <a:pt x="2361389" y="0"/>
                  </a:lnTo>
                  <a:lnTo>
                    <a:pt x="2361389" y="2390211"/>
                  </a:lnTo>
                  <a:lnTo>
                    <a:pt x="0" y="23902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6712" t="-5426" r="-5492" b="-5426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5257783" y="235956"/>
              <a:ext cx="2695875" cy="1835428"/>
            </a:xfrm>
            <a:custGeom>
              <a:avLst/>
              <a:gdLst/>
              <a:ahLst/>
              <a:cxnLst/>
              <a:rect r="r" b="b" t="t" l="l"/>
              <a:pathLst>
                <a:path h="1835428" w="2695875">
                  <a:moveTo>
                    <a:pt x="0" y="0"/>
                  </a:moveTo>
                  <a:lnTo>
                    <a:pt x="2695875" y="0"/>
                  </a:lnTo>
                  <a:lnTo>
                    <a:pt x="2695875" y="1835428"/>
                  </a:lnTo>
                  <a:lnTo>
                    <a:pt x="0" y="1835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3437" t="-43754" r="-14297" b="-4386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68416"/>
              <a:ext cx="2281884" cy="2253379"/>
            </a:xfrm>
            <a:custGeom>
              <a:avLst/>
              <a:gdLst/>
              <a:ahLst/>
              <a:cxnLst/>
              <a:rect r="r" b="b" t="t" l="l"/>
              <a:pathLst>
                <a:path h="2253379" w="2281884">
                  <a:moveTo>
                    <a:pt x="0" y="0"/>
                  </a:moveTo>
                  <a:lnTo>
                    <a:pt x="2281884" y="0"/>
                  </a:lnTo>
                  <a:lnTo>
                    <a:pt x="2281884" y="2253379"/>
                  </a:lnTo>
                  <a:lnTo>
                    <a:pt x="0" y="22533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912" t="-8557" r="-7525" b="-6315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0"/>
            <a:ext cx="18258312" cy="10287000"/>
          </a:xfrm>
          <a:custGeom>
            <a:avLst/>
            <a:gdLst/>
            <a:ahLst/>
            <a:cxnLst/>
            <a:rect r="r" b="b" t="t" l="l"/>
            <a:pathLst>
              <a:path h="10287000" w="18258312">
                <a:moveTo>
                  <a:pt x="0" y="0"/>
                </a:moveTo>
                <a:lnTo>
                  <a:pt x="18258312" y="0"/>
                </a:lnTo>
                <a:lnTo>
                  <a:pt x="182583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5000"/>
            </a:blip>
            <a:stretch>
              <a:fillRect l="0" t="-38870" r="0" b="-3887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161378" y="1028700"/>
            <a:ext cx="5965243" cy="6929942"/>
          </a:xfrm>
          <a:custGeom>
            <a:avLst/>
            <a:gdLst/>
            <a:ahLst/>
            <a:cxnLst/>
            <a:rect r="r" b="b" t="t" l="l"/>
            <a:pathLst>
              <a:path h="6929942" w="5965243">
                <a:moveTo>
                  <a:pt x="0" y="0"/>
                </a:moveTo>
                <a:lnTo>
                  <a:pt x="5965244" y="0"/>
                </a:lnTo>
                <a:lnTo>
                  <a:pt x="5965244" y="6929942"/>
                </a:lnTo>
                <a:lnTo>
                  <a:pt x="0" y="69299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6201" t="0" r="-16201" b="-13971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943900" y="4474706"/>
            <a:ext cx="13082233" cy="3931436"/>
            <a:chOff x="0" y="0"/>
            <a:chExt cx="17442978" cy="524191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5677446" y="0"/>
              <a:ext cx="5178707" cy="5241915"/>
            </a:xfrm>
            <a:custGeom>
              <a:avLst/>
              <a:gdLst/>
              <a:ahLst/>
              <a:cxnLst/>
              <a:rect r="r" b="b" t="t" l="l"/>
              <a:pathLst>
                <a:path h="5241915" w="5178707">
                  <a:moveTo>
                    <a:pt x="0" y="0"/>
                  </a:moveTo>
                  <a:lnTo>
                    <a:pt x="5178707" y="0"/>
                  </a:lnTo>
                  <a:lnTo>
                    <a:pt x="5178707" y="5241915"/>
                  </a:lnTo>
                  <a:lnTo>
                    <a:pt x="0" y="5241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6712" t="-5426" r="-5492" b="-5426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1530718" y="517470"/>
              <a:ext cx="5912259" cy="4025233"/>
            </a:xfrm>
            <a:custGeom>
              <a:avLst/>
              <a:gdLst/>
              <a:ahLst/>
              <a:cxnLst/>
              <a:rect r="r" b="b" t="t" l="l"/>
              <a:pathLst>
                <a:path h="4025233" w="5912259">
                  <a:moveTo>
                    <a:pt x="0" y="0"/>
                  </a:moveTo>
                  <a:lnTo>
                    <a:pt x="5912260" y="0"/>
                  </a:lnTo>
                  <a:lnTo>
                    <a:pt x="5912260" y="4025233"/>
                  </a:lnTo>
                  <a:lnTo>
                    <a:pt x="0" y="4025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3437" t="-43754" r="-14297" b="-4386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150041"/>
              <a:ext cx="5004346" cy="4941833"/>
            </a:xfrm>
            <a:custGeom>
              <a:avLst/>
              <a:gdLst/>
              <a:ahLst/>
              <a:cxnLst/>
              <a:rect r="r" b="b" t="t" l="l"/>
              <a:pathLst>
                <a:path h="4941833" w="5004346">
                  <a:moveTo>
                    <a:pt x="0" y="0"/>
                  </a:moveTo>
                  <a:lnTo>
                    <a:pt x="5004346" y="0"/>
                  </a:lnTo>
                  <a:lnTo>
                    <a:pt x="5004346" y="4941833"/>
                  </a:lnTo>
                  <a:lnTo>
                    <a:pt x="0" y="49418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912" t="-8557" r="-7525" b="-6315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0"/>
            <a:ext cx="18258312" cy="10287000"/>
          </a:xfrm>
          <a:custGeom>
            <a:avLst/>
            <a:gdLst/>
            <a:ahLst/>
            <a:cxnLst/>
            <a:rect r="r" b="b" t="t" l="l"/>
            <a:pathLst>
              <a:path h="10287000" w="18258312">
                <a:moveTo>
                  <a:pt x="0" y="0"/>
                </a:moveTo>
                <a:lnTo>
                  <a:pt x="18258312" y="0"/>
                </a:lnTo>
                <a:lnTo>
                  <a:pt x="182583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5000"/>
            </a:blip>
            <a:stretch>
              <a:fillRect l="0" t="-38870" r="0" b="-3887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309600" y="2838380"/>
            <a:ext cx="3668801" cy="906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Myriad Pro"/>
              </a:rPr>
              <a:t>presented by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569467" y="1791265"/>
            <a:ext cx="15149066" cy="1228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Myriad Pro"/>
              </a:rPr>
              <a:t>Welcome to the Exphrasis Exhibition 2024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161378" y="8225290"/>
            <a:ext cx="5965243" cy="1792658"/>
            <a:chOff x="0" y="0"/>
            <a:chExt cx="7953658" cy="239021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2588805" y="0"/>
              <a:ext cx="2361389" cy="2390211"/>
            </a:xfrm>
            <a:custGeom>
              <a:avLst/>
              <a:gdLst/>
              <a:ahLst/>
              <a:cxnLst/>
              <a:rect r="r" b="b" t="t" l="l"/>
              <a:pathLst>
                <a:path h="2390211" w="2361389">
                  <a:moveTo>
                    <a:pt x="0" y="0"/>
                  </a:moveTo>
                  <a:lnTo>
                    <a:pt x="2361389" y="0"/>
                  </a:lnTo>
                  <a:lnTo>
                    <a:pt x="2361389" y="2390211"/>
                  </a:lnTo>
                  <a:lnTo>
                    <a:pt x="0" y="23902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6712" t="-5426" r="-5492" b="-5426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5257783" y="235956"/>
              <a:ext cx="2695875" cy="1835428"/>
            </a:xfrm>
            <a:custGeom>
              <a:avLst/>
              <a:gdLst/>
              <a:ahLst/>
              <a:cxnLst/>
              <a:rect r="r" b="b" t="t" l="l"/>
              <a:pathLst>
                <a:path h="1835428" w="2695875">
                  <a:moveTo>
                    <a:pt x="0" y="0"/>
                  </a:moveTo>
                  <a:lnTo>
                    <a:pt x="2695875" y="0"/>
                  </a:lnTo>
                  <a:lnTo>
                    <a:pt x="2695875" y="1835428"/>
                  </a:lnTo>
                  <a:lnTo>
                    <a:pt x="0" y="1835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3437" t="-43754" r="-14297" b="-4386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68416"/>
              <a:ext cx="2281884" cy="2253379"/>
            </a:xfrm>
            <a:custGeom>
              <a:avLst/>
              <a:gdLst/>
              <a:ahLst/>
              <a:cxnLst/>
              <a:rect r="r" b="b" t="t" l="l"/>
              <a:pathLst>
                <a:path h="2253379" w="2281884">
                  <a:moveTo>
                    <a:pt x="0" y="0"/>
                  </a:moveTo>
                  <a:lnTo>
                    <a:pt x="2281884" y="0"/>
                  </a:lnTo>
                  <a:lnTo>
                    <a:pt x="2281884" y="2253379"/>
                  </a:lnTo>
                  <a:lnTo>
                    <a:pt x="0" y="22533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912" t="-8557" r="-7525" b="-6315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0"/>
            <a:ext cx="18258312" cy="10287000"/>
          </a:xfrm>
          <a:custGeom>
            <a:avLst/>
            <a:gdLst/>
            <a:ahLst/>
            <a:cxnLst/>
            <a:rect r="r" b="b" t="t" l="l"/>
            <a:pathLst>
              <a:path h="10287000" w="18258312">
                <a:moveTo>
                  <a:pt x="0" y="0"/>
                </a:moveTo>
                <a:lnTo>
                  <a:pt x="18258312" y="0"/>
                </a:lnTo>
                <a:lnTo>
                  <a:pt x="182583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99"/>
            </a:blip>
            <a:stretch>
              <a:fillRect l="0" t="-38870" r="0" b="-3887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408536" y="771525"/>
            <a:ext cx="11470928" cy="19634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Myriad Pro"/>
              </a:rPr>
              <a:t>Thank you for coming!</a:t>
            </a:r>
          </a:p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Myriad Pro"/>
              </a:rPr>
              <a:t>Please join us on the Patio for an Artist Reception...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5320503" y="3169017"/>
            <a:ext cx="7646994" cy="4263788"/>
            <a:chOff x="0" y="0"/>
            <a:chExt cx="10195992" cy="5685050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1597715" y="-152400"/>
              <a:ext cx="7000561" cy="9279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375"/>
                </a:lnSpc>
              </a:pPr>
              <a:r>
                <a:rPr lang="en-US" sz="3839" u="sng">
                  <a:solidFill>
                    <a:srgbClr val="000000"/>
                  </a:solidFill>
                  <a:latin typeface="Myriad Pro"/>
                </a:rPr>
                <a:t>Ekphrasis Committee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810734"/>
              <a:ext cx="10195992" cy="48743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71"/>
                </a:lnSpc>
                <a:spcBef>
                  <a:spcPct val="0"/>
                </a:spcBef>
              </a:pPr>
              <a:r>
                <a:rPr lang="en-US" sz="2979">
                  <a:solidFill>
                    <a:srgbClr val="000000"/>
                  </a:solidFill>
                  <a:latin typeface="Canva Sans Bold"/>
                </a:rPr>
                <a:t>Bill Carmel, </a:t>
              </a:r>
            </a:p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399">
                  <a:solidFill>
                    <a:srgbClr val="000000"/>
                  </a:solidFill>
                  <a:latin typeface="Canva Sans"/>
                </a:rPr>
                <a:t>LAC Board Member &amp; Curator</a:t>
              </a:r>
            </a:p>
            <a:p>
              <a:pPr algn="ctr">
                <a:lnSpc>
                  <a:spcPts val="3359"/>
                </a:lnSpc>
                <a:spcBef>
                  <a:spcPct val="0"/>
                </a:spcBef>
              </a:pPr>
            </a:p>
            <a:p>
              <a:pPr algn="ctr">
                <a:lnSpc>
                  <a:spcPts val="4171"/>
                </a:lnSpc>
                <a:spcBef>
                  <a:spcPct val="0"/>
                </a:spcBef>
              </a:pPr>
              <a:r>
                <a:rPr lang="en-US" sz="2979">
                  <a:solidFill>
                    <a:srgbClr val="000000"/>
                  </a:solidFill>
                  <a:latin typeface="Canva Sans Bold"/>
                </a:rPr>
                <a:t>Linda Hartmann, </a:t>
              </a:r>
            </a:p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399">
                  <a:solidFill>
                    <a:srgbClr val="000000"/>
                  </a:solidFill>
                  <a:latin typeface="Canva Sans"/>
                </a:rPr>
                <a:t>CWC Immediate Past President &amp; Ekphrasis Chair</a:t>
              </a:r>
            </a:p>
            <a:p>
              <a:pPr algn="ctr">
                <a:lnSpc>
                  <a:spcPts val="3359"/>
                </a:lnSpc>
                <a:spcBef>
                  <a:spcPct val="0"/>
                </a:spcBef>
              </a:pPr>
            </a:p>
            <a:p>
              <a:pPr algn="ctr">
                <a:lnSpc>
                  <a:spcPts val="4171"/>
                </a:lnSpc>
                <a:spcBef>
                  <a:spcPct val="0"/>
                </a:spcBef>
              </a:pPr>
              <a:r>
                <a:rPr lang="en-US" sz="2979">
                  <a:solidFill>
                    <a:srgbClr val="000000"/>
                  </a:solidFill>
                  <a:latin typeface="Canva Sans Bold"/>
                </a:rPr>
                <a:t>Ruth Stanton,</a:t>
              </a:r>
            </a:p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399">
                  <a:solidFill>
                    <a:srgbClr val="000000"/>
                  </a:solidFill>
                  <a:latin typeface="Canva Sans"/>
                </a:rPr>
                <a:t> LAA Board Member &amp; V.P. Exhibitions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789622"/>
            <a:ext cx="18288000" cy="8707757"/>
          </a:xfrm>
          <a:custGeom>
            <a:avLst/>
            <a:gdLst/>
            <a:ahLst/>
            <a:cxnLst/>
            <a:rect r="r" b="b" t="t" l="l"/>
            <a:pathLst>
              <a:path h="8707757" w="18288000">
                <a:moveTo>
                  <a:pt x="0" y="0"/>
                </a:moveTo>
                <a:lnTo>
                  <a:pt x="18288000" y="0"/>
                </a:lnTo>
                <a:lnTo>
                  <a:pt x="18288000" y="8707756"/>
                </a:lnTo>
                <a:lnTo>
                  <a:pt x="0" y="87077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  <a:ln w="76200" cap="sq">
            <a:solidFill>
              <a:srgbClr val="000000"/>
            </a:solidFill>
            <a:prstDash val="solid"/>
            <a:miter/>
          </a:ln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58312" cy="10287000"/>
          </a:xfrm>
          <a:custGeom>
            <a:avLst/>
            <a:gdLst/>
            <a:ahLst/>
            <a:cxnLst/>
            <a:rect r="r" b="b" t="t" l="l"/>
            <a:pathLst>
              <a:path h="10287000" w="18258312">
                <a:moveTo>
                  <a:pt x="0" y="0"/>
                </a:moveTo>
                <a:lnTo>
                  <a:pt x="18258312" y="0"/>
                </a:lnTo>
                <a:lnTo>
                  <a:pt x="182583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0" t="-38870" r="0" b="-3887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360196" y="2151867"/>
            <a:ext cx="4373906" cy="5983266"/>
          </a:xfrm>
          <a:custGeom>
            <a:avLst/>
            <a:gdLst/>
            <a:ahLst/>
            <a:cxnLst/>
            <a:rect r="r" b="b" t="t" l="l"/>
            <a:pathLst>
              <a:path h="5983266" w="4373906">
                <a:moveTo>
                  <a:pt x="0" y="0"/>
                </a:moveTo>
                <a:lnTo>
                  <a:pt x="4373905" y="0"/>
                </a:lnTo>
                <a:lnTo>
                  <a:pt x="4373905" y="5983266"/>
                </a:lnTo>
                <a:lnTo>
                  <a:pt x="0" y="59832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  <a:ln w="38100" cap="rnd">
            <a:solidFill>
              <a:srgbClr val="000000"/>
            </a:solidFill>
            <a:prstDash val="solid"/>
            <a:round/>
          </a:ln>
        </p:spPr>
      </p:sp>
      <p:sp>
        <p:nvSpPr>
          <p:cNvPr name="TextBox 4" id="4"/>
          <p:cNvSpPr txBox="true"/>
          <p:nvPr/>
        </p:nvSpPr>
        <p:spPr>
          <a:xfrm rot="0">
            <a:off x="9204665" y="3868737"/>
            <a:ext cx="4375398" cy="2947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Myriad Pro"/>
              </a:rPr>
              <a:t>WELCOME</a:t>
            </a:r>
          </a:p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000000"/>
                </a:solidFill>
                <a:latin typeface="Myriad Pro"/>
              </a:rPr>
              <a:t>Teresa Onoda</a:t>
            </a:r>
          </a:p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Myriad Pro"/>
              </a:rPr>
              <a:t>Artist</a:t>
            </a:r>
          </a:p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Myriad Pro"/>
              </a:rPr>
              <a:t>Mayor of Moraga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844" y="0"/>
            <a:ext cx="18258312" cy="10287000"/>
          </a:xfrm>
          <a:custGeom>
            <a:avLst/>
            <a:gdLst/>
            <a:ahLst/>
            <a:cxnLst/>
            <a:rect r="r" b="b" t="t" l="l"/>
            <a:pathLst>
              <a:path h="10287000" w="18258312">
                <a:moveTo>
                  <a:pt x="0" y="0"/>
                </a:moveTo>
                <a:lnTo>
                  <a:pt x="18258312" y="0"/>
                </a:lnTo>
                <a:lnTo>
                  <a:pt x="182583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0" t="-38870" r="0" b="-3887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394895" y="838200"/>
            <a:ext cx="9498211" cy="9410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29"/>
              </a:lnSpc>
            </a:pPr>
            <a:r>
              <a:rPr lang="en-US" sz="4949">
                <a:solidFill>
                  <a:srgbClr val="000000"/>
                </a:solidFill>
                <a:latin typeface="Myriad Pro"/>
              </a:rPr>
              <a:t>Ekphrasis 2024 Artist and Authors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028700" y="2089832"/>
            <a:ext cx="16230600" cy="7919930"/>
            <a:chOff x="0" y="0"/>
            <a:chExt cx="21640800" cy="10559906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104775"/>
              <a:ext cx="5046329" cy="106646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750"/>
                </a:lnSpc>
              </a:pPr>
              <a:r>
                <a:rPr lang="en-US" sz="2679">
                  <a:solidFill>
                    <a:srgbClr val="000000"/>
                  </a:solidFill>
                  <a:latin typeface="Myriad Pro"/>
                </a:rPr>
                <a:t>Adrienne Rogers</a:t>
              </a:r>
            </a:p>
            <a:p>
              <a:pPr algn="ctr">
                <a:lnSpc>
                  <a:spcPts val="3750"/>
                </a:lnSpc>
              </a:pPr>
              <a:r>
                <a:rPr lang="en-US" sz="2679">
                  <a:solidFill>
                    <a:srgbClr val="000000"/>
                  </a:solidFill>
                  <a:latin typeface="Myriad Pro"/>
                </a:rPr>
                <a:t>Alfred J. Garrotto</a:t>
              </a:r>
            </a:p>
            <a:p>
              <a:pPr algn="ctr">
                <a:lnSpc>
                  <a:spcPts val="3750"/>
                </a:lnSpc>
              </a:pPr>
              <a:r>
                <a:rPr lang="en-US" sz="2679">
                  <a:solidFill>
                    <a:srgbClr val="000000"/>
                  </a:solidFill>
                  <a:latin typeface="Myriad Pro"/>
                </a:rPr>
                <a:t>Andrew Dodd</a:t>
              </a:r>
            </a:p>
            <a:p>
              <a:pPr algn="ctr">
                <a:lnSpc>
                  <a:spcPts val="3750"/>
                </a:lnSpc>
              </a:pPr>
              <a:r>
                <a:rPr lang="en-US" sz="2679">
                  <a:solidFill>
                    <a:srgbClr val="000000"/>
                  </a:solidFill>
                  <a:latin typeface="Myriad Pro"/>
                </a:rPr>
                <a:t>Anindita Basu</a:t>
              </a:r>
            </a:p>
            <a:p>
              <a:pPr algn="ctr">
                <a:lnSpc>
                  <a:spcPts val="3750"/>
                </a:lnSpc>
              </a:pPr>
              <a:r>
                <a:rPr lang="en-US" sz="2679">
                  <a:solidFill>
                    <a:srgbClr val="000000"/>
                  </a:solidFill>
                  <a:latin typeface="Myriad Pro"/>
                </a:rPr>
                <a:t>Ann Marie Katie</a:t>
              </a:r>
            </a:p>
            <a:p>
              <a:pPr algn="ctr">
                <a:lnSpc>
                  <a:spcPts val="3750"/>
                </a:lnSpc>
              </a:pPr>
              <a:r>
                <a:rPr lang="en-US" sz="2679">
                  <a:solidFill>
                    <a:srgbClr val="000000"/>
                  </a:solidFill>
                  <a:latin typeface="Myriad Pro"/>
                </a:rPr>
                <a:t>Anne Rabe</a:t>
              </a:r>
            </a:p>
            <a:p>
              <a:pPr algn="ctr">
                <a:lnSpc>
                  <a:spcPts val="3750"/>
                </a:lnSpc>
              </a:pPr>
              <a:r>
                <a:rPr lang="en-US" sz="2679">
                  <a:solidFill>
                    <a:srgbClr val="000000"/>
                  </a:solidFill>
                  <a:latin typeface="Myriad Pro"/>
                </a:rPr>
                <a:t>Annette Laurel Batchelor</a:t>
              </a:r>
            </a:p>
            <a:p>
              <a:pPr algn="ctr">
                <a:lnSpc>
                  <a:spcPts val="3750"/>
                </a:lnSpc>
              </a:pPr>
              <a:r>
                <a:rPr lang="en-US" sz="2679">
                  <a:solidFill>
                    <a:srgbClr val="000000"/>
                  </a:solidFill>
                  <a:latin typeface="Myriad Pro"/>
                </a:rPr>
                <a:t>Anonymous</a:t>
              </a:r>
            </a:p>
            <a:p>
              <a:pPr algn="ctr">
                <a:lnSpc>
                  <a:spcPts val="3750"/>
                </a:lnSpc>
              </a:pPr>
              <a:r>
                <a:rPr lang="en-US" sz="2679">
                  <a:solidFill>
                    <a:srgbClr val="000000"/>
                  </a:solidFill>
                  <a:latin typeface="Myriad Pro"/>
                </a:rPr>
                <a:t>Arlynn Bloom</a:t>
              </a:r>
            </a:p>
            <a:p>
              <a:pPr algn="ctr">
                <a:lnSpc>
                  <a:spcPts val="3750"/>
                </a:lnSpc>
              </a:pPr>
              <a:r>
                <a:rPr lang="en-US" sz="2679">
                  <a:solidFill>
                    <a:srgbClr val="000000"/>
                  </a:solidFill>
                  <a:latin typeface="Myriad Pro"/>
                </a:rPr>
                <a:t>Arthur Cabral</a:t>
              </a:r>
            </a:p>
            <a:p>
              <a:pPr algn="ctr">
                <a:lnSpc>
                  <a:spcPts val="3750"/>
                </a:lnSpc>
              </a:pPr>
              <a:r>
                <a:rPr lang="en-US" sz="2679">
                  <a:solidFill>
                    <a:srgbClr val="000000"/>
                  </a:solidFill>
                  <a:latin typeface="Myriad Pro"/>
                </a:rPr>
                <a:t>B. Lynn Goodwin</a:t>
              </a:r>
            </a:p>
            <a:p>
              <a:pPr algn="ctr">
                <a:lnSpc>
                  <a:spcPts val="3750"/>
                </a:lnSpc>
              </a:pPr>
              <a:r>
                <a:rPr lang="en-US" sz="2679">
                  <a:solidFill>
                    <a:srgbClr val="000000"/>
                  </a:solidFill>
                  <a:latin typeface="Myriad Pro"/>
                </a:rPr>
                <a:t>Barry Hampshire</a:t>
              </a:r>
            </a:p>
            <a:p>
              <a:pPr algn="ctr">
                <a:lnSpc>
                  <a:spcPts val="3750"/>
                </a:lnSpc>
              </a:pPr>
              <a:r>
                <a:rPr lang="en-US" sz="2679">
                  <a:solidFill>
                    <a:srgbClr val="000000"/>
                  </a:solidFill>
                  <a:latin typeface="Myriad Pro"/>
                </a:rPr>
                <a:t>Bela Watson</a:t>
              </a:r>
            </a:p>
            <a:p>
              <a:pPr algn="ctr">
                <a:lnSpc>
                  <a:spcPts val="3750"/>
                </a:lnSpc>
              </a:pPr>
              <a:r>
                <a:rPr lang="en-US" sz="2679">
                  <a:solidFill>
                    <a:srgbClr val="000000"/>
                  </a:solidFill>
                  <a:latin typeface="Myriad Pro"/>
                </a:rPr>
                <a:t>Bill Carmel</a:t>
              </a:r>
            </a:p>
            <a:p>
              <a:pPr algn="ctr">
                <a:lnSpc>
                  <a:spcPts val="3750"/>
                </a:lnSpc>
              </a:pPr>
              <a:r>
                <a:rPr lang="en-US" sz="2679">
                  <a:solidFill>
                    <a:srgbClr val="000000"/>
                  </a:solidFill>
                  <a:latin typeface="Myriad Pro"/>
                </a:rPr>
                <a:t>Brian Shea</a:t>
              </a:r>
            </a:p>
            <a:p>
              <a:pPr algn="ctr">
                <a:lnSpc>
                  <a:spcPts val="3750"/>
                </a:lnSpc>
              </a:pPr>
              <a:r>
                <a:rPr lang="en-US" sz="2679">
                  <a:solidFill>
                    <a:srgbClr val="000000"/>
                  </a:solidFill>
                  <a:latin typeface="Myriad Pro"/>
                </a:rPr>
                <a:t>Briana Van Den Broeck</a:t>
              </a:r>
            </a:p>
            <a:p>
              <a:pPr algn="ctr">
                <a:lnSpc>
                  <a:spcPts val="3750"/>
                </a:lnSpc>
              </a:pPr>
              <a:r>
                <a:rPr lang="en-US" sz="2679">
                  <a:solidFill>
                    <a:srgbClr val="000000"/>
                  </a:solidFill>
                  <a:latin typeface="Myriad Pro"/>
                </a:rPr>
                <a:t>Charleen Steen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11034329" y="-114300"/>
              <a:ext cx="5136597" cy="105512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707"/>
                </a:lnSpc>
              </a:pPr>
              <a:r>
                <a:rPr lang="en-US" sz="2648">
                  <a:solidFill>
                    <a:srgbClr val="000000"/>
                  </a:solidFill>
                  <a:latin typeface="Myriad Pro"/>
                </a:rPr>
                <a:t>Jennifer Granat</a:t>
              </a:r>
            </a:p>
            <a:p>
              <a:pPr algn="ctr">
                <a:lnSpc>
                  <a:spcPts val="3707"/>
                </a:lnSpc>
              </a:pPr>
              <a:r>
                <a:rPr lang="en-US" sz="2648">
                  <a:solidFill>
                    <a:srgbClr val="000000"/>
                  </a:solidFill>
                  <a:latin typeface="Myriad Pro"/>
                </a:rPr>
                <a:t>Jill Hedgecock</a:t>
              </a:r>
            </a:p>
            <a:p>
              <a:pPr algn="ctr">
                <a:lnSpc>
                  <a:spcPts val="3707"/>
                </a:lnSpc>
              </a:pPr>
              <a:r>
                <a:rPr lang="en-US" sz="2648">
                  <a:solidFill>
                    <a:srgbClr val="000000"/>
                  </a:solidFill>
                  <a:latin typeface="Myriad Pro"/>
                </a:rPr>
                <a:t>Jim Gunshinan</a:t>
              </a:r>
            </a:p>
            <a:p>
              <a:pPr algn="ctr">
                <a:lnSpc>
                  <a:spcPts val="3707"/>
                </a:lnSpc>
              </a:pPr>
              <a:r>
                <a:rPr lang="en-US" sz="2648">
                  <a:solidFill>
                    <a:srgbClr val="000000"/>
                  </a:solidFill>
                  <a:latin typeface="Myriad Pro"/>
                </a:rPr>
                <a:t>Joe Bologna</a:t>
              </a:r>
            </a:p>
            <a:p>
              <a:pPr algn="ctr">
                <a:lnSpc>
                  <a:spcPts val="3707"/>
                </a:lnSpc>
              </a:pPr>
              <a:r>
                <a:rPr lang="en-US" sz="2648">
                  <a:solidFill>
                    <a:srgbClr val="000000"/>
                  </a:solidFill>
                  <a:latin typeface="Myriad Pro"/>
                </a:rPr>
                <a:t>John A. Barry</a:t>
              </a:r>
            </a:p>
            <a:p>
              <a:pPr algn="ctr">
                <a:lnSpc>
                  <a:spcPts val="3707"/>
                </a:lnSpc>
              </a:pPr>
              <a:r>
                <a:rPr lang="en-US" sz="2648">
                  <a:solidFill>
                    <a:srgbClr val="000000"/>
                  </a:solidFill>
                  <a:latin typeface="Myriad Pro"/>
                </a:rPr>
                <a:t>John Nakanshi</a:t>
              </a:r>
            </a:p>
            <a:p>
              <a:pPr algn="ctr">
                <a:lnSpc>
                  <a:spcPts val="3707"/>
                </a:lnSpc>
              </a:pPr>
              <a:r>
                <a:rPr lang="en-US" sz="2648">
                  <a:solidFill>
                    <a:srgbClr val="000000"/>
                  </a:solidFill>
                  <a:latin typeface="Myriad Pro"/>
                </a:rPr>
                <a:t>Judith Feins</a:t>
              </a:r>
            </a:p>
            <a:p>
              <a:pPr algn="ctr">
                <a:lnSpc>
                  <a:spcPts val="3707"/>
                </a:lnSpc>
              </a:pPr>
              <a:r>
                <a:rPr lang="en-US" sz="2648">
                  <a:solidFill>
                    <a:srgbClr val="000000"/>
                  </a:solidFill>
                  <a:latin typeface="Myriad Pro"/>
                </a:rPr>
                <a:t>Judith Rohrer</a:t>
              </a:r>
            </a:p>
            <a:p>
              <a:pPr algn="ctr">
                <a:lnSpc>
                  <a:spcPts val="3707"/>
                </a:lnSpc>
              </a:pPr>
              <a:r>
                <a:rPr lang="en-US" sz="2648">
                  <a:solidFill>
                    <a:srgbClr val="000000"/>
                  </a:solidFill>
                  <a:latin typeface="Myriad Pro"/>
                </a:rPr>
                <a:t>Kaleo Ching</a:t>
              </a:r>
            </a:p>
            <a:p>
              <a:pPr algn="ctr">
                <a:lnSpc>
                  <a:spcPts val="3707"/>
                </a:lnSpc>
              </a:pPr>
              <a:r>
                <a:rPr lang="en-US" sz="2648">
                  <a:solidFill>
                    <a:srgbClr val="000000"/>
                  </a:solidFill>
                  <a:latin typeface="Myriad Pro"/>
                </a:rPr>
                <a:t>Kerima Swain</a:t>
              </a:r>
            </a:p>
            <a:p>
              <a:pPr algn="ctr">
                <a:lnSpc>
                  <a:spcPts val="3707"/>
                </a:lnSpc>
              </a:pPr>
              <a:r>
                <a:rPr lang="en-US" sz="2648">
                  <a:solidFill>
                    <a:srgbClr val="000000"/>
                  </a:solidFill>
                  <a:latin typeface="Myriad Pro"/>
                </a:rPr>
                <a:t>Lance Jackson</a:t>
              </a:r>
            </a:p>
            <a:p>
              <a:pPr algn="ctr">
                <a:lnSpc>
                  <a:spcPts val="3707"/>
                </a:lnSpc>
              </a:pPr>
              <a:r>
                <a:rPr lang="en-US" sz="2648">
                  <a:solidFill>
                    <a:srgbClr val="000000"/>
                  </a:solidFill>
                  <a:latin typeface="Myriad Pro"/>
                </a:rPr>
                <a:t>Linda Hartmann</a:t>
              </a:r>
            </a:p>
            <a:p>
              <a:pPr algn="ctr">
                <a:lnSpc>
                  <a:spcPts val="3707"/>
                </a:lnSpc>
              </a:pPr>
              <a:r>
                <a:rPr lang="en-US" sz="2648">
                  <a:solidFill>
                    <a:srgbClr val="000000"/>
                  </a:solidFill>
                  <a:latin typeface="Myriad Pro"/>
                </a:rPr>
                <a:t>Louise Moises</a:t>
              </a:r>
            </a:p>
            <a:p>
              <a:pPr algn="ctr">
                <a:lnSpc>
                  <a:spcPts val="3707"/>
                </a:lnSpc>
              </a:pPr>
              <a:r>
                <a:rPr lang="en-US" sz="2648">
                  <a:solidFill>
                    <a:srgbClr val="000000"/>
                  </a:solidFill>
                  <a:latin typeface="Myriad Pro"/>
                </a:rPr>
                <a:t>Mark Coffey</a:t>
              </a:r>
            </a:p>
            <a:p>
              <a:pPr algn="ctr">
                <a:lnSpc>
                  <a:spcPts val="3707"/>
                </a:lnSpc>
              </a:pPr>
              <a:r>
                <a:rPr lang="en-US" sz="2648">
                  <a:solidFill>
                    <a:srgbClr val="000000"/>
                  </a:solidFill>
                  <a:latin typeface="Myriad Pro"/>
                </a:rPr>
                <a:t>Margie Witt</a:t>
              </a:r>
            </a:p>
            <a:p>
              <a:pPr algn="ctr">
                <a:lnSpc>
                  <a:spcPts val="3707"/>
                </a:lnSpc>
              </a:pPr>
              <a:r>
                <a:rPr lang="en-US" sz="2648">
                  <a:solidFill>
                    <a:srgbClr val="000000"/>
                  </a:solidFill>
                  <a:latin typeface="Myriad Pro"/>
                </a:rPr>
                <a:t>Marlene Dotterer</a:t>
              </a:r>
            </a:p>
            <a:p>
              <a:pPr algn="ctr">
                <a:lnSpc>
                  <a:spcPts val="3707"/>
                </a:lnSpc>
              </a:pPr>
              <a:r>
                <a:rPr lang="en-US" sz="2648">
                  <a:solidFill>
                    <a:srgbClr val="000000"/>
                  </a:solidFill>
                  <a:latin typeface="Myriad Pro"/>
                </a:rPr>
                <a:t>Marylin Jia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5518100" y="-114300"/>
              <a:ext cx="5046329" cy="106036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710"/>
                </a:lnSpc>
              </a:pPr>
              <a:r>
                <a:rPr lang="en-US" sz="2650">
                  <a:solidFill>
                    <a:srgbClr val="000000"/>
                  </a:solidFill>
                  <a:latin typeface="Myriad Pro"/>
                </a:rPr>
                <a:t>Colleen Gonzalez</a:t>
              </a:r>
            </a:p>
            <a:p>
              <a:pPr algn="ctr">
                <a:lnSpc>
                  <a:spcPts val="3710"/>
                </a:lnSpc>
              </a:pPr>
              <a:r>
                <a:rPr lang="en-US" sz="2650">
                  <a:solidFill>
                    <a:srgbClr val="000000"/>
                  </a:solidFill>
                  <a:latin typeface="Myriad Pro"/>
                </a:rPr>
                <a:t>Cynthia Leonard</a:t>
              </a:r>
            </a:p>
            <a:p>
              <a:pPr algn="ctr">
                <a:lnSpc>
                  <a:spcPts val="3710"/>
                </a:lnSpc>
              </a:pPr>
              <a:r>
                <a:rPr lang="en-US" sz="2650">
                  <a:solidFill>
                    <a:srgbClr val="000000"/>
                  </a:solidFill>
                  <a:latin typeface="Myriad Pro"/>
                </a:rPr>
                <a:t>Cynthia Whitchurch</a:t>
              </a:r>
            </a:p>
            <a:p>
              <a:pPr algn="ctr">
                <a:lnSpc>
                  <a:spcPts val="3710"/>
                </a:lnSpc>
              </a:pPr>
              <a:r>
                <a:rPr lang="en-US" sz="2650">
                  <a:solidFill>
                    <a:srgbClr val="000000"/>
                  </a:solidFill>
                  <a:latin typeface="Myriad Pro"/>
                </a:rPr>
                <a:t>Dalia Alenka</a:t>
              </a:r>
            </a:p>
            <a:p>
              <a:pPr algn="ctr">
                <a:lnSpc>
                  <a:spcPts val="3710"/>
                </a:lnSpc>
              </a:pPr>
              <a:r>
                <a:rPr lang="en-US" sz="2650">
                  <a:solidFill>
                    <a:srgbClr val="000000"/>
                  </a:solidFill>
                  <a:latin typeface="Myriad Pro"/>
                </a:rPr>
                <a:t>Dave Manousos</a:t>
              </a:r>
            </a:p>
            <a:p>
              <a:pPr algn="ctr">
                <a:lnSpc>
                  <a:spcPts val="3710"/>
                </a:lnSpc>
              </a:pPr>
              <a:r>
                <a:rPr lang="en-US" sz="2650">
                  <a:solidFill>
                    <a:srgbClr val="000000"/>
                  </a:solidFill>
                  <a:latin typeface="Myriad Pro"/>
                </a:rPr>
                <a:t>Dina Bogan</a:t>
              </a:r>
            </a:p>
            <a:p>
              <a:pPr algn="ctr">
                <a:lnSpc>
                  <a:spcPts val="3710"/>
                </a:lnSpc>
              </a:pPr>
              <a:r>
                <a:rPr lang="en-US" sz="2650">
                  <a:solidFill>
                    <a:srgbClr val="000000"/>
                  </a:solidFill>
                  <a:latin typeface="Myriad Pro"/>
                </a:rPr>
                <a:t>Dinah McFarlane</a:t>
              </a:r>
            </a:p>
            <a:p>
              <a:pPr algn="ctr">
                <a:lnSpc>
                  <a:spcPts val="3710"/>
                </a:lnSpc>
              </a:pPr>
              <a:r>
                <a:rPr lang="en-US" sz="2650">
                  <a:solidFill>
                    <a:srgbClr val="000000"/>
                  </a:solidFill>
                  <a:latin typeface="Myriad Pro"/>
                </a:rPr>
                <a:t>Donna Arganbright</a:t>
              </a:r>
            </a:p>
            <a:p>
              <a:pPr algn="ctr">
                <a:lnSpc>
                  <a:spcPts val="3710"/>
                </a:lnSpc>
              </a:pPr>
              <a:r>
                <a:rPr lang="en-US" sz="2650">
                  <a:solidFill>
                    <a:srgbClr val="000000"/>
                  </a:solidFill>
                  <a:latin typeface="Myriad Pro"/>
                </a:rPr>
                <a:t>Dorothy “Dot” Edwards</a:t>
              </a:r>
            </a:p>
            <a:p>
              <a:pPr algn="ctr">
                <a:lnSpc>
                  <a:spcPts val="3710"/>
                </a:lnSpc>
              </a:pPr>
              <a:r>
                <a:rPr lang="en-US" sz="2650">
                  <a:solidFill>
                    <a:srgbClr val="000000"/>
                  </a:solidFill>
                  <a:latin typeface="Myriad Pro"/>
                </a:rPr>
                <a:t>Ebba Nevas</a:t>
              </a:r>
            </a:p>
            <a:p>
              <a:pPr algn="ctr">
                <a:lnSpc>
                  <a:spcPts val="3710"/>
                </a:lnSpc>
              </a:pPr>
              <a:r>
                <a:rPr lang="en-US" sz="2650">
                  <a:solidFill>
                    <a:srgbClr val="000000"/>
                  </a:solidFill>
                  <a:latin typeface="Myriad Pro"/>
                </a:rPr>
                <a:t>Elana O’Loskey</a:t>
              </a:r>
            </a:p>
            <a:p>
              <a:pPr algn="ctr">
                <a:lnSpc>
                  <a:spcPts val="3710"/>
                </a:lnSpc>
              </a:pPr>
              <a:r>
                <a:rPr lang="en-US" sz="2650">
                  <a:solidFill>
                    <a:srgbClr val="000000"/>
                  </a:solidFill>
                  <a:latin typeface="Myriad Pro"/>
                </a:rPr>
                <a:t>Elise Dirlam Ching</a:t>
              </a:r>
            </a:p>
            <a:p>
              <a:pPr algn="ctr">
                <a:lnSpc>
                  <a:spcPts val="3710"/>
                </a:lnSpc>
              </a:pPr>
              <a:r>
                <a:rPr lang="en-US" sz="2650">
                  <a:solidFill>
                    <a:srgbClr val="000000"/>
                  </a:solidFill>
                  <a:latin typeface="Myriad Pro"/>
                </a:rPr>
                <a:t>Elizbeth Kennen</a:t>
              </a:r>
            </a:p>
            <a:p>
              <a:pPr algn="ctr">
                <a:lnSpc>
                  <a:spcPts val="3710"/>
                </a:lnSpc>
              </a:pPr>
              <a:r>
                <a:rPr lang="en-US" sz="2650">
                  <a:solidFill>
                    <a:srgbClr val="000000"/>
                  </a:solidFill>
                  <a:latin typeface="Myriad Pro"/>
                </a:rPr>
                <a:t>Fran Cain</a:t>
              </a:r>
            </a:p>
            <a:p>
              <a:pPr algn="ctr">
                <a:lnSpc>
                  <a:spcPts val="3710"/>
                </a:lnSpc>
              </a:pPr>
              <a:r>
                <a:rPr lang="en-US" sz="2650">
                  <a:solidFill>
                    <a:srgbClr val="000000"/>
                  </a:solidFill>
                  <a:latin typeface="Myriad Pro"/>
                </a:rPr>
                <a:t>Helen Chu-Hirschberg</a:t>
              </a:r>
            </a:p>
            <a:p>
              <a:pPr algn="ctr">
                <a:lnSpc>
                  <a:spcPts val="3710"/>
                </a:lnSpc>
              </a:pPr>
              <a:r>
                <a:rPr lang="en-US" sz="2650">
                  <a:solidFill>
                    <a:srgbClr val="000000"/>
                  </a:solidFill>
                  <a:latin typeface="Myriad Pro"/>
                </a:rPr>
                <a:t>Jane Martin</a:t>
              </a:r>
            </a:p>
            <a:p>
              <a:pPr algn="ctr">
                <a:lnSpc>
                  <a:spcPts val="3710"/>
                </a:lnSpc>
              </a:pPr>
              <a:r>
                <a:rPr lang="en-US" sz="2650">
                  <a:solidFill>
                    <a:srgbClr val="000000"/>
                  </a:solidFill>
                  <a:latin typeface="Myriad Pro"/>
                </a:rPr>
                <a:t>Jane Russell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16593373" y="-114300"/>
              <a:ext cx="5047427" cy="106036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710"/>
                </a:lnSpc>
              </a:pPr>
              <a:r>
                <a:rPr lang="en-US" sz="2650">
                  <a:solidFill>
                    <a:srgbClr val="000000"/>
                  </a:solidFill>
                  <a:latin typeface="Myriad Pro"/>
                </a:rPr>
                <a:t>Michael Barrington</a:t>
              </a:r>
            </a:p>
            <a:p>
              <a:pPr algn="ctr">
                <a:lnSpc>
                  <a:spcPts val="3710"/>
                </a:lnSpc>
              </a:pPr>
              <a:r>
                <a:rPr lang="en-US" sz="2650">
                  <a:solidFill>
                    <a:srgbClr val="000000"/>
                  </a:solidFill>
                  <a:latin typeface="Myriad Pro"/>
                </a:rPr>
                <a:t>Nannette Rundle Carroll</a:t>
              </a:r>
            </a:p>
            <a:p>
              <a:pPr algn="ctr">
                <a:lnSpc>
                  <a:spcPts val="3710"/>
                </a:lnSpc>
              </a:pPr>
              <a:r>
                <a:rPr lang="en-US" sz="2650">
                  <a:solidFill>
                    <a:srgbClr val="000000"/>
                  </a:solidFill>
                  <a:latin typeface="Myriad Pro"/>
                </a:rPr>
                <a:t>Nina Krebs</a:t>
              </a:r>
            </a:p>
            <a:p>
              <a:pPr algn="ctr">
                <a:lnSpc>
                  <a:spcPts val="3710"/>
                </a:lnSpc>
              </a:pPr>
              <a:r>
                <a:rPr lang="en-US" sz="2650">
                  <a:solidFill>
                    <a:srgbClr val="000000"/>
                  </a:solidFill>
                  <a:latin typeface="Myriad Pro"/>
                </a:rPr>
                <a:t>Ophelia Turner</a:t>
              </a:r>
            </a:p>
            <a:p>
              <a:pPr algn="ctr">
                <a:lnSpc>
                  <a:spcPts val="3710"/>
                </a:lnSpc>
              </a:pPr>
              <a:r>
                <a:rPr lang="en-US" sz="2650">
                  <a:solidFill>
                    <a:srgbClr val="000000"/>
                  </a:solidFill>
                  <a:latin typeface="Myriad Pro"/>
                </a:rPr>
                <a:t>Peter Dudley</a:t>
              </a:r>
            </a:p>
            <a:p>
              <a:pPr algn="ctr">
                <a:lnSpc>
                  <a:spcPts val="3710"/>
                </a:lnSpc>
              </a:pPr>
              <a:r>
                <a:rPr lang="en-US" sz="2650">
                  <a:solidFill>
                    <a:srgbClr val="000000"/>
                  </a:solidFill>
                  <a:latin typeface="Myriad Pro"/>
                </a:rPr>
                <a:t>Rachel Fite</a:t>
              </a:r>
            </a:p>
            <a:p>
              <a:pPr algn="ctr">
                <a:lnSpc>
                  <a:spcPts val="3710"/>
                </a:lnSpc>
              </a:pPr>
              <a:r>
                <a:rPr lang="en-US" sz="2650">
                  <a:solidFill>
                    <a:srgbClr val="000000"/>
                  </a:solidFill>
                  <a:latin typeface="Myriad Pro"/>
                </a:rPr>
                <a:t>Rosemary Therkelsen</a:t>
              </a:r>
            </a:p>
            <a:p>
              <a:pPr algn="ctr">
                <a:lnSpc>
                  <a:spcPts val="3710"/>
                </a:lnSpc>
              </a:pPr>
              <a:r>
                <a:rPr lang="en-US" sz="2650">
                  <a:solidFill>
                    <a:srgbClr val="000000"/>
                  </a:solidFill>
                  <a:latin typeface="Myriad Pro"/>
                </a:rPr>
                <a:t>Ruth Stanton</a:t>
              </a:r>
            </a:p>
            <a:p>
              <a:pPr algn="ctr">
                <a:lnSpc>
                  <a:spcPts val="3710"/>
                </a:lnSpc>
              </a:pPr>
              <a:r>
                <a:rPr lang="en-US" sz="2650">
                  <a:solidFill>
                    <a:srgbClr val="000000"/>
                  </a:solidFill>
                  <a:latin typeface="Myriad Pro"/>
                </a:rPr>
                <a:t>Salman Ansari</a:t>
              </a:r>
            </a:p>
            <a:p>
              <a:pPr algn="ctr">
                <a:lnSpc>
                  <a:spcPts val="3710"/>
                </a:lnSpc>
              </a:pPr>
              <a:r>
                <a:rPr lang="en-US" sz="2650">
                  <a:solidFill>
                    <a:srgbClr val="000000"/>
                  </a:solidFill>
                  <a:latin typeface="Myriad Pro"/>
                </a:rPr>
                <a:t>Samantha McNally</a:t>
              </a:r>
            </a:p>
            <a:p>
              <a:pPr algn="ctr">
                <a:lnSpc>
                  <a:spcPts val="3710"/>
                </a:lnSpc>
              </a:pPr>
              <a:r>
                <a:rPr lang="en-US" sz="2650">
                  <a:solidFill>
                    <a:srgbClr val="000000"/>
                  </a:solidFill>
                  <a:latin typeface="Myriad Pro"/>
                </a:rPr>
                <a:t>Sarah Vickers</a:t>
              </a:r>
            </a:p>
            <a:p>
              <a:pPr algn="ctr">
                <a:lnSpc>
                  <a:spcPts val="3710"/>
                </a:lnSpc>
              </a:pPr>
              <a:r>
                <a:rPr lang="en-US" sz="2650">
                  <a:solidFill>
                    <a:srgbClr val="000000"/>
                  </a:solidFill>
                  <a:latin typeface="Myriad Pro"/>
                </a:rPr>
                <a:t>Senait Mesfin Piccigallo</a:t>
              </a:r>
            </a:p>
            <a:p>
              <a:pPr algn="ctr">
                <a:lnSpc>
                  <a:spcPts val="3710"/>
                </a:lnSpc>
              </a:pPr>
              <a:r>
                <a:rPr lang="en-US" sz="2650">
                  <a:solidFill>
                    <a:srgbClr val="000000"/>
                  </a:solidFill>
                  <a:latin typeface="Myriad Pro"/>
                </a:rPr>
                <a:t>Sharon Tama</a:t>
              </a:r>
            </a:p>
            <a:p>
              <a:pPr algn="ctr">
                <a:lnSpc>
                  <a:spcPts val="3710"/>
                </a:lnSpc>
              </a:pPr>
              <a:r>
                <a:rPr lang="en-US" sz="2650">
                  <a:solidFill>
                    <a:srgbClr val="000000"/>
                  </a:solidFill>
                  <a:latin typeface="Myriad Pro"/>
                </a:rPr>
                <a:t>Stacy Spell</a:t>
              </a:r>
            </a:p>
            <a:p>
              <a:pPr algn="ctr">
                <a:lnSpc>
                  <a:spcPts val="3710"/>
                </a:lnSpc>
              </a:pPr>
              <a:r>
                <a:rPr lang="en-US" sz="2650">
                  <a:solidFill>
                    <a:srgbClr val="000000"/>
                  </a:solidFill>
                  <a:latin typeface="Myriad Pro"/>
                </a:rPr>
                <a:t>Stephanie Denman</a:t>
              </a:r>
            </a:p>
            <a:p>
              <a:pPr algn="ctr">
                <a:lnSpc>
                  <a:spcPts val="3710"/>
                </a:lnSpc>
              </a:pPr>
              <a:r>
                <a:rPr lang="en-US" sz="2650">
                  <a:solidFill>
                    <a:srgbClr val="000000"/>
                  </a:solidFill>
                  <a:latin typeface="Myriad Pro"/>
                </a:rPr>
                <a:t>Stephanie Rickman</a:t>
              </a:r>
            </a:p>
            <a:p>
              <a:pPr algn="ctr">
                <a:lnSpc>
                  <a:spcPts val="3710"/>
                </a:lnSpc>
              </a:pPr>
            </a:p>
          </p:txBody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01770" y="863661"/>
            <a:ext cx="16484460" cy="8559677"/>
            <a:chOff x="0" y="0"/>
            <a:chExt cx="21979280" cy="11412903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14663877" y="7602062"/>
              <a:ext cx="7315404" cy="8509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5040"/>
                </a:lnSpc>
                <a:spcBef>
                  <a:spcPct val="0"/>
                </a:spcBef>
              </a:pPr>
              <a:r>
                <a:rPr lang="en-US" sz="4200">
                  <a:solidFill>
                    <a:srgbClr val="000000"/>
                  </a:solidFill>
                  <a:latin typeface="Canva Sans Bold"/>
                </a:rPr>
                <a:t>Frida Kahlo’s Garden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14663877" y="8726853"/>
              <a:ext cx="6926341" cy="26860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80"/>
                </a:lnSpc>
              </a:pPr>
              <a:r>
                <a:rPr lang="en-US" sz="3200">
                  <a:solidFill>
                    <a:srgbClr val="000000"/>
                  </a:solidFill>
                  <a:latin typeface="Canva Sans Bold"/>
                </a:rPr>
                <a:t>Artist: Elizabeth Kennen</a:t>
              </a:r>
            </a:p>
            <a:p>
              <a:pPr algn="l">
                <a:lnSpc>
                  <a:spcPts val="3919"/>
                </a:lnSpc>
              </a:pPr>
              <a:r>
                <a:rPr lang="en-US" sz="2799">
                  <a:solidFill>
                    <a:srgbClr val="000000"/>
                  </a:solidFill>
                  <a:latin typeface="Canva Sans Bold"/>
                </a:rPr>
                <a:t>Lamorinda Arts Alliance</a:t>
              </a:r>
            </a:p>
            <a:p>
              <a:pPr algn="l">
                <a:lnSpc>
                  <a:spcPts val="3919"/>
                </a:lnSpc>
              </a:pPr>
              <a:r>
                <a:rPr lang="en-US" sz="2799">
                  <a:solidFill>
                    <a:srgbClr val="000000"/>
                  </a:solidFill>
                  <a:latin typeface="Canva Sans Bold"/>
                </a:rPr>
                <a:t>Watercolor</a:t>
              </a:r>
            </a:p>
            <a:p>
              <a:pPr algn="l">
                <a:lnSpc>
                  <a:spcPts val="3919"/>
                </a:lnSpc>
              </a:pPr>
              <a:r>
                <a:rPr lang="en-US" sz="2799">
                  <a:solidFill>
                    <a:srgbClr val="000000"/>
                  </a:solidFill>
                  <a:latin typeface="Canva Sans Bold"/>
                </a:rPr>
                <a:t>20"x 24", framed</a:t>
              </a:r>
            </a:p>
          </p:txBody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4158353" cy="11412903"/>
            </a:xfrm>
            <a:custGeom>
              <a:avLst/>
              <a:gdLst/>
              <a:ahLst/>
              <a:cxnLst/>
              <a:rect r="r" b="b" t="t" l="l"/>
              <a:pathLst>
                <a:path h="11412903" w="14158353">
                  <a:moveTo>
                    <a:pt x="0" y="0"/>
                  </a:moveTo>
                  <a:lnTo>
                    <a:pt x="14158353" y="0"/>
                  </a:lnTo>
                  <a:lnTo>
                    <a:pt x="14158353" y="11412903"/>
                  </a:lnTo>
                  <a:lnTo>
                    <a:pt x="0" y="11412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  <a:ln w="57150" cap="sq">
              <a:solidFill>
                <a:srgbClr val="000000"/>
              </a:solidFill>
              <a:prstDash val="solid"/>
              <a:miter/>
            </a:ln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04815" y="2855455"/>
            <a:ext cx="15278370" cy="6566814"/>
          </a:xfrm>
          <a:custGeom>
            <a:avLst/>
            <a:gdLst/>
            <a:ahLst/>
            <a:cxnLst/>
            <a:rect r="r" b="b" t="t" l="l"/>
            <a:pathLst>
              <a:path h="6566814" w="15278370">
                <a:moveTo>
                  <a:pt x="0" y="0"/>
                </a:moveTo>
                <a:lnTo>
                  <a:pt x="15278370" y="0"/>
                </a:lnTo>
                <a:lnTo>
                  <a:pt x="15278370" y="6566815"/>
                </a:lnTo>
                <a:lnTo>
                  <a:pt x="0" y="65668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27" t="0" r="-3466" b="-20543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04815" y="383045"/>
            <a:ext cx="3067166" cy="2472411"/>
          </a:xfrm>
          <a:custGeom>
            <a:avLst/>
            <a:gdLst/>
            <a:ahLst/>
            <a:cxnLst/>
            <a:rect r="r" b="b" t="t" l="l"/>
            <a:pathLst>
              <a:path h="2472411" w="3067166">
                <a:moveTo>
                  <a:pt x="0" y="0"/>
                </a:moveTo>
                <a:lnTo>
                  <a:pt x="3067166" y="0"/>
                </a:lnTo>
                <a:lnTo>
                  <a:pt x="3067166" y="2472410"/>
                </a:lnTo>
                <a:lnTo>
                  <a:pt x="0" y="24724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TextBox 4" id="4"/>
          <p:cNvSpPr txBox="true"/>
          <p:nvPr/>
        </p:nvSpPr>
        <p:spPr>
          <a:xfrm rot="0">
            <a:off x="6361921" y="626605"/>
            <a:ext cx="5564158" cy="638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4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Canva Sans Bold"/>
              </a:rPr>
              <a:t>Frida Kahlo’s Garden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916342" y="1255255"/>
            <a:ext cx="6455316" cy="16002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000000"/>
                </a:solidFill>
                <a:latin typeface="Canva Sans Bold"/>
              </a:rPr>
              <a:t>Author: Nanette Rundle Carroll</a:t>
            </a:r>
          </a:p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000000"/>
                </a:solidFill>
                <a:latin typeface="Canva Sans Bold Italics"/>
              </a:rPr>
              <a:t>*Read Today by David George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nva Sans Bold"/>
              </a:rPr>
              <a:t>California Writers Club, Mt. Diablo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7148274" y="9124950"/>
            <a:ext cx="222052" cy="605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00000"/>
                </a:solidFill>
                <a:latin typeface="Myriad Pro"/>
              </a:rPr>
              <a:t>1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04815" y="3166621"/>
            <a:ext cx="15278370" cy="5508573"/>
          </a:xfrm>
          <a:custGeom>
            <a:avLst/>
            <a:gdLst/>
            <a:ahLst/>
            <a:cxnLst/>
            <a:rect r="r" b="b" t="t" l="l"/>
            <a:pathLst>
              <a:path h="5508573" w="15278370">
                <a:moveTo>
                  <a:pt x="0" y="0"/>
                </a:moveTo>
                <a:lnTo>
                  <a:pt x="15278370" y="0"/>
                </a:lnTo>
                <a:lnTo>
                  <a:pt x="15278370" y="5508573"/>
                </a:lnTo>
                <a:lnTo>
                  <a:pt x="0" y="55085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27" t="-116234" r="-3466" b="-14788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04815" y="383045"/>
            <a:ext cx="3067166" cy="2472411"/>
          </a:xfrm>
          <a:custGeom>
            <a:avLst/>
            <a:gdLst/>
            <a:ahLst/>
            <a:cxnLst/>
            <a:rect r="r" b="b" t="t" l="l"/>
            <a:pathLst>
              <a:path h="2472411" w="3067166">
                <a:moveTo>
                  <a:pt x="0" y="0"/>
                </a:moveTo>
                <a:lnTo>
                  <a:pt x="3067166" y="0"/>
                </a:lnTo>
                <a:lnTo>
                  <a:pt x="3067166" y="2472410"/>
                </a:lnTo>
                <a:lnTo>
                  <a:pt x="0" y="24724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grpSp>
        <p:nvGrpSpPr>
          <p:cNvPr name="Group 4" id="4"/>
          <p:cNvGrpSpPr/>
          <p:nvPr/>
        </p:nvGrpSpPr>
        <p:grpSpPr>
          <a:xfrm rot="0">
            <a:off x="5916342" y="785812"/>
            <a:ext cx="6455316" cy="1666876"/>
            <a:chOff x="0" y="0"/>
            <a:chExt cx="8607088" cy="2222501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594105" y="0"/>
              <a:ext cx="7418877" cy="8509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040"/>
                </a:lnSpc>
                <a:spcBef>
                  <a:spcPct val="0"/>
                </a:spcBef>
              </a:pPr>
              <a:r>
                <a:rPr lang="en-US" sz="4200">
                  <a:solidFill>
                    <a:srgbClr val="000000"/>
                  </a:solidFill>
                  <a:latin typeface="Canva Sans Bold"/>
                </a:rPr>
                <a:t>Frida Kahlo’s Garden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857250"/>
              <a:ext cx="8607088" cy="136525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>
                  <a:solidFill>
                    <a:srgbClr val="000000"/>
                  </a:solidFill>
                  <a:latin typeface="Canva Sans Bold"/>
                </a:rPr>
                <a:t>Author: Nanette Rundle Carroll</a:t>
              </a:r>
            </a:p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000000"/>
                  </a:solidFill>
                  <a:latin typeface="Canva Sans Bold"/>
                </a:rPr>
                <a:t>California Writers Club, Mt. Diablo</a:t>
              </a: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7037248" y="8888730"/>
            <a:ext cx="222052" cy="605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00000"/>
                </a:solidFill>
                <a:latin typeface="Myriad Pro"/>
              </a:rPr>
              <a:t>2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04815" y="2911901"/>
            <a:ext cx="15278370" cy="6639065"/>
          </a:xfrm>
          <a:custGeom>
            <a:avLst/>
            <a:gdLst/>
            <a:ahLst/>
            <a:cxnLst/>
            <a:rect r="r" b="b" t="t" l="l"/>
            <a:pathLst>
              <a:path h="6639065" w="15278370">
                <a:moveTo>
                  <a:pt x="0" y="0"/>
                </a:moveTo>
                <a:lnTo>
                  <a:pt x="15278370" y="0"/>
                </a:lnTo>
                <a:lnTo>
                  <a:pt x="15278370" y="6639064"/>
                </a:lnTo>
                <a:lnTo>
                  <a:pt x="0" y="66390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27" t="-178914" r="-3466" b="-2320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04815" y="383045"/>
            <a:ext cx="3067166" cy="2472411"/>
          </a:xfrm>
          <a:custGeom>
            <a:avLst/>
            <a:gdLst/>
            <a:ahLst/>
            <a:cxnLst/>
            <a:rect r="r" b="b" t="t" l="l"/>
            <a:pathLst>
              <a:path h="2472411" w="3067166">
                <a:moveTo>
                  <a:pt x="0" y="0"/>
                </a:moveTo>
                <a:lnTo>
                  <a:pt x="3067166" y="0"/>
                </a:lnTo>
                <a:lnTo>
                  <a:pt x="3067166" y="2472410"/>
                </a:lnTo>
                <a:lnTo>
                  <a:pt x="0" y="24724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6107727" y="9550965"/>
            <a:ext cx="6072546" cy="792480"/>
          </a:xfrm>
          <a:custGeom>
            <a:avLst/>
            <a:gdLst/>
            <a:ahLst/>
            <a:cxnLst/>
            <a:rect r="r" b="b" t="t" l="l"/>
            <a:pathLst>
              <a:path h="792480" w="6072546">
                <a:moveTo>
                  <a:pt x="0" y="0"/>
                </a:moveTo>
                <a:lnTo>
                  <a:pt x="6072546" y="0"/>
                </a:lnTo>
                <a:lnTo>
                  <a:pt x="6072546" y="792480"/>
                </a:lnTo>
                <a:lnTo>
                  <a:pt x="0" y="7924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757" t="-1713194" r="-45928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5916342" y="785812"/>
            <a:ext cx="6455316" cy="1666876"/>
            <a:chOff x="0" y="0"/>
            <a:chExt cx="8607088" cy="2222501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594105" y="0"/>
              <a:ext cx="7418877" cy="8509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040"/>
                </a:lnSpc>
                <a:spcBef>
                  <a:spcPct val="0"/>
                </a:spcBef>
              </a:pPr>
              <a:r>
                <a:rPr lang="en-US" sz="4200">
                  <a:solidFill>
                    <a:srgbClr val="000000"/>
                  </a:solidFill>
                  <a:latin typeface="Canva Sans Bold"/>
                </a:rPr>
                <a:t>Frida Kahlo’s Garden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857250"/>
              <a:ext cx="8607088" cy="136525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>
                  <a:solidFill>
                    <a:srgbClr val="000000"/>
                  </a:solidFill>
                  <a:latin typeface="Canva Sans Bold"/>
                </a:rPr>
                <a:t>Author: Nanette Rundle Carroll</a:t>
              </a:r>
            </a:p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000000"/>
                  </a:solidFill>
                  <a:latin typeface="Canva Sans Bold"/>
                </a:rPr>
                <a:t>California Writers Club, Mt. Diablo</a:t>
              </a: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7037248" y="9124950"/>
            <a:ext cx="222052" cy="605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00000"/>
                </a:solidFill>
                <a:latin typeface="Myriad Pro"/>
              </a:rPr>
              <a:t>3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DAFkbiMbRYQ</dc:identifier>
  <dcterms:modified xsi:type="dcterms:W3CDTF">2011-08-01T06:04:30Z</dcterms:modified>
  <cp:revision>1</cp:revision>
  <dc:title>Ekphrasis 2024 Presentation</dc:title>
</cp:coreProperties>
</file>